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66" r:id="rId6"/>
    <p:sldId id="261" r:id="rId7"/>
    <p:sldId id="275" r:id="rId8"/>
    <p:sldId id="270" r:id="rId9"/>
    <p:sldId id="271" r:id="rId10"/>
    <p:sldId id="259" r:id="rId11"/>
    <p:sldId id="268" r:id="rId12"/>
    <p:sldId id="264" r:id="rId13"/>
    <p:sldId id="262" r:id="rId14"/>
    <p:sldId id="272" r:id="rId15"/>
    <p:sldId id="265" r:id="rId16"/>
    <p:sldId id="273" r:id="rId17"/>
  </p:sldIdLst>
  <p:sldSz cx="18288000" cy="10287000"/>
  <p:notesSz cx="6858000" cy="9144000"/>
  <p:embeddedFontLst>
    <p:embeddedFont>
      <p:font typeface="Noto Sans KR Black" panose="020B0200000000000000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페이퍼로지 6 SemiBold" charset="-127"/>
      <p:bold r:id="rId22"/>
    </p:embeddedFont>
    <p:embeddedFont>
      <p:font typeface="페이퍼로지 7 Bold" charset="-127"/>
      <p:bold r:id="rId23"/>
    </p:embeddedFont>
    <p:embeddedFont>
      <p:font typeface="Aileron Bold" panose="020B0600000101010101" charset="0"/>
      <p:regular r:id="rId24"/>
    </p:embeddedFont>
    <p:embeddedFont>
      <p:font typeface="Aileron Heavy" panose="020B0600000101010101" charset="0"/>
      <p:regular r:id="rId25"/>
    </p:embeddedFont>
    <p:embeddedFont>
      <p:font typeface="Bitcount Grid Double Roman Semi" panose="020B0600000101010101" charset="0"/>
      <p:bold r:id="rId26"/>
    </p:embeddedFont>
    <p:embeddedFont>
      <p:font typeface="Rockwell Extra Bold" panose="02060903040505020403" pitchFamily="18" charset="0"/>
      <p:bold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Bold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17" autoAdjust="0"/>
  </p:normalViewPr>
  <p:slideViewPr>
    <p:cSldViewPr>
      <p:cViewPr varScale="1">
        <p:scale>
          <a:sx n="42" d="100"/>
          <a:sy n="42" d="100"/>
        </p:scale>
        <p:origin x="7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 err="1"/>
              <a:t>컬럼에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 err="1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</a:t>
            </a:r>
            <a:r>
              <a:rPr lang="ko-KR" altLang="en-US" dirty="0" err="1"/>
              <a:t>재로그인</a:t>
            </a:r>
            <a:r>
              <a:rPr lang="ko-KR" altLang="en-US" dirty="0"/>
              <a:t>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종료시킬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 err="1"/>
              <a:t>컬럼에는</a:t>
            </a:r>
            <a:r>
              <a:rPr lang="ko-KR" altLang="en-US" b="0" dirty="0"/>
              <a:t>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보장하는 근본적인 장치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17344"/>
            <a:chOff x="12559776" y="9065895"/>
            <a:chExt cx="3599868" cy="717344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34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AADAC160-B0B5-47F1-A45C-E108A42BABED}"/>
              </a:ext>
            </a:extLst>
          </p:cNvPr>
          <p:cNvSpPr txBox="1"/>
          <p:nvPr/>
        </p:nvSpPr>
        <p:spPr>
          <a:xfrm>
            <a:off x="5410200" y="2311910"/>
            <a:ext cx="967631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데이터 수집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&amp;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전처리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길단위인구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상주인구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업종별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점포수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소득소비 데이터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년에 대해 행정동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코드별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식료품지출총금액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음식지출총금액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합산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5CBE01FE-C121-495B-BCB3-EEBA41DFC990}"/>
              </a:ext>
            </a:extLst>
          </p:cNvPr>
          <p:cNvSpPr txBox="1"/>
          <p:nvPr/>
        </p:nvSpPr>
        <p:spPr>
          <a:xfrm>
            <a:off x="5422359" y="4838700"/>
            <a:ext cx="967631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기존 독립변수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에서 파생변수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컬럼 만들기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파생변수들로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Y(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상권매력도지수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주성분분석으로 도출 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세가지 축을 반영한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매력도지수</a:t>
            </a: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D06EC5-7302-49B1-B374-9077BF82BB3B}"/>
              </a:ext>
            </a:extLst>
          </p:cNvPr>
          <p:cNvSpPr txBox="1"/>
          <p:nvPr/>
        </p:nvSpPr>
        <p:spPr>
          <a:xfrm>
            <a:off x="5257800" y="5989931"/>
            <a:ext cx="10773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상관관계가 높은 변수들을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를 통해 정리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경계 기준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10,</a:t>
            </a:r>
            <a:r>
              <a:rPr lang="ko-KR" altLang="en-US" b="1" dirty="0"/>
              <a:t> </a:t>
            </a:r>
            <a:r>
              <a:rPr lang="en-US" altLang="ko-KR" b="1" dirty="0"/>
              <a:t>VIF &lt; 5:</a:t>
            </a:r>
            <a:r>
              <a:rPr lang="ko-KR" altLang="en-US" dirty="0"/>
              <a:t>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문제가 </a:t>
            </a:r>
            <a:r>
              <a:rPr lang="ko-KR" altLang="en-US" b="1" dirty="0"/>
              <a:t>없음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가장 이상적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독립변수가 과도하게 중복되어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결과가 왜곡될 가능성이 낮음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분석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여러 개의 복잡한 변수들의 정보를 가장 중요하고 새로운 몇 개의 축으로 압축하는 기법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과정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표준화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단위 크기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(Scale)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통일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설명 분산 비율 해석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PC1 = 0.257, PC2 = 0.176, PC3 = 0.131, PC4 = 0.130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이고 누적 설명분산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PC1 ~ PC3 : 0.564 PC1 ~ PC4 : 0.694</a:t>
            </a: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스크리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플롯과 같이 비교했을 때 주성분은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3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개만 사용 → 전체 변수 정보를 약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56%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반영하게 되는데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에서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50 ~ 70%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면 매우 좋은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축약률로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보임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Y = w1 * PC1 + w2*PC2  + w3*PC3 </a:t>
            </a:r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(PC1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상권 전체 규모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수요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공급관련요인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PC2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소득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소비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지출 관련 구매력 요인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PC3 :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집객지수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밀집도 등 공간적 밀집 집중도 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)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 큰 상권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돈쓰는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소비력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을 모두 반영한 매력도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290AD-39DC-45A6-ACD3-49B8FCA8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129717"/>
            <a:ext cx="4359418" cy="35377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3F4170-28BF-4AB0-AB67-D0929DB4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790156"/>
            <a:ext cx="3196628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07CBF6-9DD4-43C7-A064-5D454A34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999" y="1104900"/>
            <a:ext cx="1695687" cy="230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A335C-D0F5-475F-9D49-1753900AA1A5}"/>
              </a:ext>
            </a:extLst>
          </p:cNvPr>
          <p:cNvSpPr txBox="1"/>
          <p:nvPr/>
        </p:nvSpPr>
        <p:spPr>
          <a:xfrm>
            <a:off x="1233278" y="80010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결정계수가 </a:t>
            </a:r>
            <a:r>
              <a:rPr lang="en-US" altLang="ko-KR" dirty="0"/>
              <a:t>1</a:t>
            </a:r>
            <a:r>
              <a:rPr lang="ko-KR" altLang="en-US" dirty="0"/>
              <a:t>이 나왔다는 건 </a:t>
            </a:r>
            <a:r>
              <a:rPr lang="ko-KR" altLang="en-US" dirty="0" err="1"/>
              <a:t>과적합</a:t>
            </a:r>
            <a:r>
              <a:rPr lang="ko-KR" altLang="en-US" dirty="0"/>
              <a:t> 가능성  </a:t>
            </a:r>
            <a:r>
              <a:rPr lang="en-US" altLang="ko-KR" dirty="0"/>
              <a:t>or y</a:t>
            </a:r>
            <a:r>
              <a:rPr lang="ko-KR" altLang="en-US" dirty="0"/>
              <a:t>를 너무 잘 설명하는 </a:t>
            </a:r>
            <a:r>
              <a:rPr lang="en-US" altLang="ko-KR" dirty="0"/>
              <a:t>X</a:t>
            </a:r>
            <a:r>
              <a:rPr lang="ko-KR" altLang="en-US" dirty="0"/>
              <a:t>변수가 포함되었을 가능성 때문에 </a:t>
            </a:r>
            <a:r>
              <a:rPr lang="en-US" altLang="ko-KR" dirty="0"/>
              <a:t>y</a:t>
            </a:r>
            <a:r>
              <a:rPr lang="ko-KR" altLang="en-US" dirty="0"/>
              <a:t>를 도출하기 위해 만들었던 파생변수들을 제거하고 다시 모델 성능 확인</a:t>
            </a:r>
            <a:br>
              <a:rPr lang="en-US" altLang="ko-KR" dirty="0"/>
            </a:b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지금 상태에서는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가능성  ↑ 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모델 성능 비교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R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² 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값이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0.91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 독립변수들이 종속변수의 변동성 중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91%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를 설명하고 있다는 것을 의미</a:t>
            </a:r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RSE 0.277 ~ 0.278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수준으로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예측값과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실제값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사이의 평균적인 오차 크기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세 모델의 성능 차이는 미미 </a:t>
            </a:r>
            <a:b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Lasso Regression :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덜 중요한 독립변수의 계수를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으로 만들어버리는 특성이 존재 이 모델을 선택하면 불필요한 변수를 제거하여 모델의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해석력을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높이고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위험도 낮추는 이점을 얻을 수 있음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0B0CB-27BD-431A-884D-607AAFE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1485900"/>
            <a:ext cx="2381582" cy="13432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845736F-CAB6-4E21-AF1D-2662DCBDC6AC}"/>
              </a:ext>
            </a:extLst>
          </p:cNvPr>
          <p:cNvSpPr/>
          <p:nvPr/>
        </p:nvSpPr>
        <p:spPr>
          <a:xfrm>
            <a:off x="12496800" y="2019300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98429D-23FB-43D8-872E-2A72B25844E9}"/>
              </a:ext>
            </a:extLst>
          </p:cNvPr>
          <p:cNvSpPr txBox="1"/>
          <p:nvPr/>
        </p:nvSpPr>
        <p:spPr>
          <a:xfrm>
            <a:off x="1245978" y="58293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보고서 생성</a:t>
            </a:r>
            <a:r>
              <a:rPr lang="en-US" altLang="ko-KR" dirty="0"/>
              <a:t>(</a:t>
            </a:r>
            <a:r>
              <a:rPr lang="ko-KR" altLang="en-US" dirty="0"/>
              <a:t>조건문</a:t>
            </a:r>
            <a:r>
              <a:rPr lang="en-US" altLang="ko-KR" dirty="0"/>
              <a:t>) </a:t>
            </a:r>
            <a:r>
              <a:rPr lang="ko-KR" altLang="en-US" dirty="0"/>
              <a:t>에서는 원본 값 그대로 사용해서 비교 및 설명 문구 </a:t>
            </a:r>
            <a:r>
              <a:rPr lang="ko-KR" altLang="en-US" dirty="0" err="1"/>
              <a:t>생성해야하고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정보제공은 원본 값 그대로 출력해서 사용자가 선택한 지역의 핵심 정보를 명확히 보여줄 수 있도록</a:t>
            </a:r>
            <a:r>
              <a:rPr lang="en-US" altLang="ko-KR" dirty="0"/>
              <a:t>(</a:t>
            </a:r>
            <a:r>
              <a:rPr lang="ko-KR" altLang="en-US" dirty="0"/>
              <a:t>예시 현재 </a:t>
            </a:r>
            <a:r>
              <a:rPr lang="en-US" altLang="ko-KR" dirty="0"/>
              <a:t>A</a:t>
            </a:r>
            <a:r>
              <a:rPr lang="ko-KR" altLang="en-US" dirty="0"/>
              <a:t>동 요식업 지출 비중은 </a:t>
            </a:r>
            <a:r>
              <a:rPr lang="en-US" altLang="ko-KR" dirty="0" err="1"/>
              <a:t>oo</a:t>
            </a:r>
            <a:r>
              <a:rPr lang="en-US" altLang="ko-KR" dirty="0"/>
              <a:t>%</a:t>
            </a:r>
            <a:r>
              <a:rPr lang="ko-KR" altLang="en-US" dirty="0"/>
              <a:t>이고 유동인구는 </a:t>
            </a:r>
            <a:r>
              <a:rPr lang="en-US" altLang="ko-KR" dirty="0" err="1"/>
              <a:t>oo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35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71501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467600" y="3059329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부족했던점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향후 계획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보충작업같이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572000" y="7581899"/>
            <a:ext cx="1981200" cy="1930400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2" name="Group 13">
            <a:extLst>
              <a:ext uri="{FF2B5EF4-FFF2-40B4-BE49-F238E27FC236}">
                <a16:creationId xmlns:a16="http://schemas.microsoft.com/office/drawing/2014/main" id="{8C194D83-16DD-B807-DA31-D1414D8E167B}"/>
              </a:ext>
            </a:extLst>
          </p:cNvPr>
          <p:cNvGrpSpPr/>
          <p:nvPr/>
        </p:nvGrpSpPr>
        <p:grpSpPr>
          <a:xfrm>
            <a:off x="4559300" y="5143500"/>
            <a:ext cx="1981200" cy="1930399"/>
            <a:chOff x="270400" y="-17562"/>
            <a:chExt cx="13638667" cy="13716000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B77E1E0A-9F37-F702-E240-DBCF63D73640}"/>
                </a:ext>
              </a:extLst>
            </p:cNvPr>
            <p:cNvSpPr/>
            <p:nvPr/>
          </p:nvSpPr>
          <p:spPr>
            <a:xfrm>
              <a:off x="270400" y="-17562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67018C5-A6D3-BF7B-0777-BE44EAC7CD2D}"/>
              </a:ext>
            </a:extLst>
          </p:cNvPr>
          <p:cNvGrpSpPr/>
          <p:nvPr/>
        </p:nvGrpSpPr>
        <p:grpSpPr>
          <a:xfrm>
            <a:off x="4572000" y="2821013"/>
            <a:ext cx="1981200" cy="1930400"/>
            <a:chOff x="0" y="0"/>
            <a:chExt cx="13638667" cy="13716000"/>
          </a:xfrm>
        </p:grpSpPr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A3747182-0CE9-C373-D1A8-48DAAB8F4696}"/>
                </a:ext>
              </a:extLst>
            </p:cNvPr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7315200" y="7879131"/>
            <a:ext cx="740286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작업을 처음 해보니 생각보다 구현할 게 더 많았고 할 수록 욕심이 나서 기간을 잡아두지 않으면 영원히 해야 할 것 같은 느낌을 받았다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처음이라 어설펐지만 다음 프로젝트를 진행할 때는 좀 더 체계적으로 할 수 있을 것 같은 느낌을 받았다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기능을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꼭 완벽하게 구현할 예정이다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07FB6-C999-9F7F-6738-9BD9B93C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166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599983"/>
            <a:chOff x="6700951" y="7578462"/>
            <a:chExt cx="5744553" cy="1599983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178171"/>
              <a:ext cx="5744553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FRONTEND: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BACKEND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ANALYSIS 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맞춤형 상권분석</a:t>
              </a:r>
              <a:endPara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96800" y="7260065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Rockwell Extra Bold" panose="02060903040505020403" pitchFamily="18" charset="0"/>
              <a:ea typeface="페이퍼로지 7 Bold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Rockwell Extra Bold" panose="02060903040505020403" pitchFamily="18" charset="0"/>
                <a:ea typeface="페이퍼로지 7 Bold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Rockwell Extra Bold" panose="02060903040505020403" pitchFamily="18" charset="0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1784740" y="5311172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1981200" y="8307306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41100" y="1641293"/>
            <a:ext cx="6248400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439400" y="4649269"/>
            <a:ext cx="7288989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</a:t>
            </a:r>
            <a:endParaRPr lang="en-US" altLang="ko-KR" sz="3200" b="1" dirty="0">
              <a:solidFill>
                <a:srgbClr val="65A3FF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데이터로 미래를 </a:t>
            </a:r>
            <a:r>
              <a:rPr lang="en-US" altLang="ko-KR" sz="3200" b="1" dirty="0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3200" b="1" dirty="0" err="1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3200" b="1" dirty="0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65A3FF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65A3FF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2134347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19944" y="3160034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4" y="3335577"/>
            <a:ext cx="1558791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NOTICE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52179" y="3410148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BOARD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권한기반 접근제어</a:t>
            </a:r>
            <a:endParaRPr lang="en-US" altLang="ko-KR" sz="3200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056531"/>
            <a:ext cx="6934200" cy="3200400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330524" y="7559812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CUD :  ADMIN_ ROLE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검증 </a:t>
            </a: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로직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FK username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으로 작성자 일치 확인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role__ _type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ADMIN_ ROLE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169" y="3980010"/>
            <a:ext cx="7391400" cy="3302004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143998" y="7407498"/>
            <a:ext cx="8317743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게시판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: USER_ ROLE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: board  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ERD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2590800" y="1333500"/>
            <a:ext cx="29718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8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인증</a:t>
            </a:r>
            <a:endParaRPr lang="en-US" sz="28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143000" y="2628900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sym typeface="Work Sans Bold"/>
              </a:rPr>
              <a:t>JWT</a:t>
            </a:r>
            <a:endParaRPr lang="ko-KR" altLang="en-US" sz="3200" spc="-150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234440" y="6667500"/>
            <a:ext cx="731012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1) FK username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2)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3)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0363200" y="2755452"/>
            <a:ext cx="3076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385729" y="6399113"/>
            <a:ext cx="6711344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1)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2) JWT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	3) 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28" y="3438199"/>
            <a:ext cx="3053744" cy="2286000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3255159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0844073" y="3487305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6854762" y="6827660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9724242" y="6973447"/>
            <a:ext cx="2149187" cy="1537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4C67AC-992D-ED40-823E-02A502F909FB}"/>
              </a:ext>
            </a:extLst>
          </p:cNvPr>
          <p:cNvGrpSpPr/>
          <p:nvPr/>
        </p:nvGrpSpPr>
        <p:grpSpPr>
          <a:xfrm>
            <a:off x="579081" y="3673985"/>
            <a:ext cx="8051592" cy="1992758"/>
            <a:chOff x="579081" y="3673985"/>
            <a:chExt cx="8051592" cy="19927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81" y="3681269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4898526" y="3910757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37" y="3673985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87" y="4005285"/>
              <a:ext cx="1558686" cy="1558686"/>
            </a:xfrm>
            <a:prstGeom prst="rect">
              <a:avLst/>
            </a:prstGeom>
          </p:spPr>
        </p:pic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86490" y="3337978"/>
            <a:ext cx="9009910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0134600" y="3337978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638800" y="649660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3062534" y="4333159"/>
            <a:ext cx="2773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관련 데이터 수집</a:t>
            </a:r>
            <a:endParaRPr lang="en-US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3229699" y="351907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2781885" y="339090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516059" y="6926246"/>
            <a:ext cx="3200194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필수기능 추가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공지사항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Community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579950" y="6359925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448842" y="6231754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1754751" y="4165418"/>
            <a:ext cx="4079527" cy="185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데이터분석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1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서울시 데이터로 예비 분석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2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대구시 데이터로 최종 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추가 부가 기능 구현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2422192" y="3519071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2115800" y="3390900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6116513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783470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1515</Words>
  <Application>Microsoft Office PowerPoint</Application>
  <PresentationFormat>사용자 지정</PresentationFormat>
  <Paragraphs>179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Courier New</vt:lpstr>
      <vt:lpstr>Calibri</vt:lpstr>
      <vt:lpstr>맑은 고딕</vt:lpstr>
      <vt:lpstr>Rockwell Extra Bold</vt:lpstr>
      <vt:lpstr>Aileron Bold</vt:lpstr>
      <vt:lpstr>Aileron Heavy</vt:lpstr>
      <vt:lpstr>페이퍼로지 6 SemiBold</vt:lpstr>
      <vt:lpstr>Bitcount Grid Double Roman Semi</vt:lpstr>
      <vt:lpstr>Noto Sans KR Black</vt:lpstr>
      <vt:lpstr>Work Sans Bold</vt:lpstr>
      <vt:lpstr>페이퍼로지 7 Bold</vt:lpstr>
      <vt:lpstr>Work Sans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79</cp:revision>
  <dcterms:created xsi:type="dcterms:W3CDTF">2006-08-16T00:00:00Z</dcterms:created>
  <dcterms:modified xsi:type="dcterms:W3CDTF">2025-11-30T09:47:57Z</dcterms:modified>
  <dc:identifier>DAG5qZLZ9dk</dc:identifier>
</cp:coreProperties>
</file>